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officeDocument/2006/relationships/officeDocument" Target="ppt/presentation.xml"/><Relationship Id="rId1" Type="http://schemas.microsoft.com/office/2011/relationships/webextensiontaskpanes" Target="ppt/webextensions/taskpanes.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6" r:id="rId2"/>
  </p:sld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042CC4-22EA-4785-9082-5608DFB77DE1}" v="78" dt="2026-06-15T06:05:29.6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1" d="100"/>
          <a:sy n="101" d="100"/>
        </p:scale>
        <p:origin x="120" y="7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157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12191695" cy="914400"/>
          </a:xfrm>
          <a:prstGeom prst="rect">
            <a:avLst/>
          </a:prstGeom>
          <a:solidFill>
            <a:srgbClr val="000021"/>
          </a:solidFill>
          <a:ln>
            <a:solidFill>
              <a:srgbClr val="000021"/>
            </a:solidFill>
          </a:ln>
        </p:spPr>
        <p:txBody>
          <a:bodyPr/>
          <a:lstStyle/>
          <a:p>
            <a:endParaRPr lang="en-US"/>
          </a:p>
        </p:txBody>
      </p:sp>
      <p:pic>
        <p:nvPicPr>
          <p:cNvPr id="3" name="Image 0" descr="etoro_logo.png"/>
          <p:cNvPicPr>
            <a:picLocks noChangeAspect="1"/>
          </p:cNvPicPr>
          <p:nvPr/>
        </p:nvPicPr>
        <p:blipFill>
          <a:blip r:embed="rId3"/>
          <a:stretch>
            <a:fillRect/>
          </a:stretch>
        </p:blipFill>
        <p:spPr>
          <a:xfrm>
            <a:off x="502920" y="265176"/>
            <a:ext cx="981456" cy="384048"/>
          </a:xfrm>
          <a:prstGeom prst="rect">
            <a:avLst/>
          </a:prstGeom>
        </p:spPr>
      </p:pic>
      <p:sp>
        <p:nvSpPr>
          <p:cNvPr id="4" name="Text 1"/>
          <p:cNvSpPr/>
          <p:nvPr/>
        </p:nvSpPr>
        <p:spPr>
          <a:xfrm>
            <a:off x="2743200" y="118872"/>
            <a:ext cx="9006840" cy="310896"/>
          </a:xfrm>
          <a:prstGeom prst="rect">
            <a:avLst/>
          </a:prstGeom>
          <a:noFill/>
          <a:ln/>
        </p:spPr>
        <p:txBody>
          <a:bodyPr wrap="square" lIns="0" tIns="0" rIns="0" bIns="0" rtlCol="0" anchor="ctr"/>
          <a:lstStyle/>
          <a:p>
            <a:pPr marL="0" indent="0" algn="r" rtl="1">
              <a:buNone/>
            </a:pPr>
            <a:r>
              <a:rPr lang="en-US" sz="1400" b="1" kern="0" spc="100" dirty="0">
                <a:solidFill>
                  <a:srgbClr val="F887CC"/>
                </a:solidFill>
                <a:latin typeface="Arial" pitchFamily="34" charset="0"/>
                <a:ea typeface="Arial" pitchFamily="34" charset="-122"/>
                <a:cs typeface="Arial" pitchFamily="34" charset="-120"/>
              </a:rPr>
              <a:t>דו"ח פומבי לשנת 2025</a:t>
            </a:r>
            <a:endParaRPr lang="en-US" sz="1400" dirty="0"/>
          </a:p>
        </p:txBody>
      </p:sp>
      <p:sp>
        <p:nvSpPr>
          <p:cNvPr id="5" name="Text 2"/>
          <p:cNvSpPr/>
          <p:nvPr/>
        </p:nvSpPr>
        <p:spPr>
          <a:xfrm>
            <a:off x="2743200" y="402336"/>
            <a:ext cx="9006840" cy="420624"/>
          </a:xfrm>
          <a:prstGeom prst="rect">
            <a:avLst/>
          </a:prstGeom>
          <a:noFill/>
          <a:ln/>
        </p:spPr>
        <p:txBody>
          <a:bodyPr wrap="square" lIns="0" tIns="0" rIns="0" bIns="0" rtlCol="0" anchor="ctr"/>
          <a:lstStyle/>
          <a:p>
            <a:pPr marL="0" indent="0" algn="r" rtl="1">
              <a:buNone/>
            </a:pPr>
            <a:r>
              <a:rPr lang="en-US" sz="2500" b="1" dirty="0">
                <a:solidFill>
                  <a:srgbClr val="FFFFFF"/>
                </a:solidFill>
                <a:latin typeface="Arial" pitchFamily="34" charset="0"/>
                <a:ea typeface="Arial" pitchFamily="34" charset="-122"/>
                <a:cs typeface="Arial" pitchFamily="34" charset="-120"/>
              </a:rPr>
              <a:t>דוח שכר שווה לעובדת ולעובד</a:t>
            </a:r>
            <a:endParaRPr lang="en-US" sz="2500" dirty="0"/>
          </a:p>
        </p:txBody>
      </p:sp>
      <p:sp>
        <p:nvSpPr>
          <p:cNvPr id="6" name="Shape 3"/>
          <p:cNvSpPr/>
          <p:nvPr/>
        </p:nvSpPr>
        <p:spPr>
          <a:xfrm>
            <a:off x="8122615" y="1024128"/>
            <a:ext cx="3657600" cy="457200"/>
          </a:xfrm>
          <a:prstGeom prst="roundRect">
            <a:avLst>
              <a:gd name="adj" fmla="val 20000"/>
            </a:avLst>
          </a:prstGeom>
          <a:solidFill>
            <a:srgbClr val="FFFFFF"/>
          </a:solidFill>
          <a:ln w="12700">
            <a:solidFill>
              <a:srgbClr val="F887CC"/>
            </a:solidFill>
            <a:prstDash val="solid"/>
          </a:ln>
          <a:effectLst>
            <a:outerShdw blurRad="88900" dist="25400" dir="5400000" algn="bl" rotWithShape="0">
              <a:srgbClr val="000021">
                <a:alpha val="18000"/>
              </a:srgbClr>
            </a:outerShdw>
          </a:effectLst>
        </p:spPr>
        <p:txBody>
          <a:bodyPr/>
          <a:lstStyle/>
          <a:p>
            <a:endParaRPr lang="en-US"/>
          </a:p>
        </p:txBody>
      </p:sp>
      <p:sp>
        <p:nvSpPr>
          <p:cNvPr id="7" name="Shape 4"/>
          <p:cNvSpPr/>
          <p:nvPr/>
        </p:nvSpPr>
        <p:spPr>
          <a:xfrm>
            <a:off x="11524183" y="1179576"/>
            <a:ext cx="146304" cy="146304"/>
          </a:xfrm>
          <a:prstGeom prst="ellipse">
            <a:avLst/>
          </a:prstGeom>
          <a:solidFill>
            <a:srgbClr val="F887CC"/>
          </a:solidFill>
          <a:ln/>
        </p:spPr>
        <p:txBody>
          <a:bodyPr/>
          <a:lstStyle/>
          <a:p>
            <a:endParaRPr lang="en-US"/>
          </a:p>
        </p:txBody>
      </p:sp>
      <p:sp>
        <p:nvSpPr>
          <p:cNvPr id="8" name="Text 5"/>
          <p:cNvSpPr/>
          <p:nvPr/>
        </p:nvSpPr>
        <p:spPr>
          <a:xfrm>
            <a:off x="8287207" y="1024128"/>
            <a:ext cx="3090672" cy="457200"/>
          </a:xfrm>
          <a:prstGeom prst="rect">
            <a:avLst/>
          </a:prstGeom>
          <a:noFill/>
          <a:ln/>
        </p:spPr>
        <p:txBody>
          <a:bodyPr wrap="square" lIns="0" tIns="0" rIns="0" bIns="0" rtlCol="0" anchor="ctr"/>
          <a:lstStyle/>
          <a:p>
            <a:pPr marL="0" indent="0" algn="r" rtl="1">
              <a:buNone/>
            </a:pPr>
            <a:r>
              <a:rPr lang="en-US" sz="1200" dirty="0">
                <a:solidFill>
                  <a:srgbClr val="000021"/>
                </a:solidFill>
                <a:latin typeface="Arial" pitchFamily="34" charset="0"/>
                <a:ea typeface="Arial" pitchFamily="34" charset="-122"/>
                <a:cs typeface="Arial" pitchFamily="34" charset="-120"/>
              </a:rPr>
              <a:t>שם מקום העבודה:</a:t>
            </a:r>
            <a:r>
              <a:rPr lang="he-IL" sz="1200" dirty="0">
                <a:solidFill>
                  <a:srgbClr val="000021"/>
                </a:solidFill>
                <a:latin typeface="Arial" pitchFamily="34" charset="0"/>
                <a:ea typeface="Arial" pitchFamily="34" charset="-122"/>
                <a:cs typeface="Arial" pitchFamily="34" charset="-120"/>
              </a:rPr>
              <a:t> </a:t>
            </a:r>
            <a:r>
              <a:rPr lang="en-US" sz="1200" b="1" dirty="0">
                <a:solidFill>
                  <a:srgbClr val="000021"/>
                </a:solidFill>
                <a:latin typeface="Arial" pitchFamily="34" charset="0"/>
                <a:ea typeface="Arial" pitchFamily="34" charset="-122"/>
                <a:cs typeface="Arial" pitchFamily="34" charset="-120"/>
              </a:rPr>
              <a:t>eToro</a:t>
            </a:r>
            <a:endParaRPr lang="en-US" sz="1200" b="1" dirty="0"/>
          </a:p>
        </p:txBody>
      </p:sp>
      <p:sp>
        <p:nvSpPr>
          <p:cNvPr id="9" name="Shape 6"/>
          <p:cNvSpPr/>
          <p:nvPr/>
        </p:nvSpPr>
        <p:spPr>
          <a:xfrm>
            <a:off x="4282135" y="1024128"/>
            <a:ext cx="3657600" cy="457200"/>
          </a:xfrm>
          <a:prstGeom prst="roundRect">
            <a:avLst>
              <a:gd name="adj" fmla="val 20000"/>
            </a:avLst>
          </a:prstGeom>
          <a:solidFill>
            <a:srgbClr val="FFFFFF"/>
          </a:solidFill>
          <a:ln w="12700">
            <a:solidFill>
              <a:srgbClr val="F887CC"/>
            </a:solidFill>
            <a:prstDash val="solid"/>
          </a:ln>
          <a:effectLst>
            <a:outerShdw blurRad="88900" dist="25400" dir="5400000" algn="bl" rotWithShape="0">
              <a:srgbClr val="000021">
                <a:alpha val="18000"/>
              </a:srgbClr>
            </a:outerShdw>
          </a:effectLst>
        </p:spPr>
        <p:txBody>
          <a:bodyPr/>
          <a:lstStyle/>
          <a:p>
            <a:endParaRPr lang="en-US"/>
          </a:p>
        </p:txBody>
      </p:sp>
      <p:sp>
        <p:nvSpPr>
          <p:cNvPr id="10" name="Shape 7"/>
          <p:cNvSpPr/>
          <p:nvPr/>
        </p:nvSpPr>
        <p:spPr>
          <a:xfrm>
            <a:off x="7683703" y="1179576"/>
            <a:ext cx="146304" cy="146304"/>
          </a:xfrm>
          <a:prstGeom prst="ellipse">
            <a:avLst/>
          </a:prstGeom>
          <a:solidFill>
            <a:srgbClr val="F887CC"/>
          </a:solidFill>
          <a:ln/>
        </p:spPr>
        <p:txBody>
          <a:bodyPr/>
          <a:lstStyle/>
          <a:p>
            <a:endParaRPr lang="en-US"/>
          </a:p>
        </p:txBody>
      </p:sp>
      <p:sp>
        <p:nvSpPr>
          <p:cNvPr id="11" name="Text 8"/>
          <p:cNvSpPr/>
          <p:nvPr/>
        </p:nvSpPr>
        <p:spPr>
          <a:xfrm>
            <a:off x="4446727" y="1024128"/>
            <a:ext cx="3090672" cy="457200"/>
          </a:xfrm>
          <a:prstGeom prst="rect">
            <a:avLst/>
          </a:prstGeom>
          <a:noFill/>
          <a:ln/>
        </p:spPr>
        <p:txBody>
          <a:bodyPr wrap="square" lIns="0" tIns="0" rIns="0" bIns="0" rtlCol="0" anchor="ctr"/>
          <a:lstStyle/>
          <a:p>
            <a:pPr marL="0" indent="0" algn="r" rtl="1">
              <a:buNone/>
            </a:pPr>
            <a:r>
              <a:rPr lang="en-US" sz="1200" dirty="0">
                <a:solidFill>
                  <a:srgbClr val="000021"/>
                </a:solidFill>
                <a:latin typeface="Arial" pitchFamily="34" charset="0"/>
                <a:ea typeface="Arial" pitchFamily="34" charset="-122"/>
                <a:cs typeface="Arial" pitchFamily="34" charset="-120"/>
              </a:rPr>
              <a:t>ענף הפעילות</a:t>
            </a:r>
            <a:r>
              <a:rPr lang="he-IL" sz="1200" dirty="0">
                <a:solidFill>
                  <a:srgbClr val="000021"/>
                </a:solidFill>
                <a:latin typeface="Arial" pitchFamily="34" charset="0"/>
                <a:ea typeface="Arial" pitchFamily="34" charset="-122"/>
                <a:cs typeface="Arial" pitchFamily="34" charset="-120"/>
              </a:rPr>
              <a:t>: </a:t>
            </a:r>
            <a:r>
              <a:rPr lang="he-IL" sz="1200" b="1" dirty="0">
                <a:solidFill>
                  <a:srgbClr val="000021"/>
                </a:solidFill>
                <a:latin typeface="Arial" pitchFamily="34" charset="0"/>
                <a:ea typeface="Arial" pitchFamily="34" charset="-122"/>
                <a:cs typeface="Arial" pitchFamily="34" charset="-120"/>
              </a:rPr>
              <a:t>ה</a:t>
            </a:r>
            <a:r>
              <a:rPr lang="en-US" sz="1200" b="1" dirty="0">
                <a:solidFill>
                  <a:srgbClr val="000021"/>
                </a:solidFill>
                <a:latin typeface="Arial" pitchFamily="34" charset="0"/>
                <a:ea typeface="Arial" pitchFamily="34" charset="-122"/>
                <a:cs typeface="Arial" pitchFamily="34" charset="-120"/>
              </a:rPr>
              <a:t>ייטק וטכנולוגיה</a:t>
            </a:r>
            <a:endParaRPr lang="en-US" sz="1200" dirty="0"/>
          </a:p>
        </p:txBody>
      </p:sp>
      <p:sp>
        <p:nvSpPr>
          <p:cNvPr id="12" name="Shape 9"/>
          <p:cNvSpPr/>
          <p:nvPr/>
        </p:nvSpPr>
        <p:spPr>
          <a:xfrm>
            <a:off x="441655" y="1024128"/>
            <a:ext cx="3657600" cy="457200"/>
          </a:xfrm>
          <a:prstGeom prst="roundRect">
            <a:avLst>
              <a:gd name="adj" fmla="val 20000"/>
            </a:avLst>
          </a:prstGeom>
          <a:solidFill>
            <a:srgbClr val="FFFFFF"/>
          </a:solidFill>
          <a:ln w="12700">
            <a:solidFill>
              <a:srgbClr val="F887CC"/>
            </a:solidFill>
            <a:prstDash val="solid"/>
          </a:ln>
          <a:effectLst>
            <a:outerShdw blurRad="88900" dist="25400" dir="5400000" algn="bl" rotWithShape="0">
              <a:srgbClr val="000021">
                <a:alpha val="18000"/>
              </a:srgbClr>
            </a:outerShdw>
          </a:effectLst>
        </p:spPr>
        <p:txBody>
          <a:bodyPr/>
          <a:lstStyle/>
          <a:p>
            <a:endParaRPr lang="en-US"/>
          </a:p>
        </p:txBody>
      </p:sp>
      <p:sp>
        <p:nvSpPr>
          <p:cNvPr id="13" name="Shape 10"/>
          <p:cNvSpPr/>
          <p:nvPr/>
        </p:nvSpPr>
        <p:spPr>
          <a:xfrm>
            <a:off x="3843223" y="1179576"/>
            <a:ext cx="146304" cy="146304"/>
          </a:xfrm>
          <a:prstGeom prst="ellipse">
            <a:avLst/>
          </a:prstGeom>
          <a:solidFill>
            <a:srgbClr val="F887CC"/>
          </a:solidFill>
          <a:ln/>
        </p:spPr>
        <p:txBody>
          <a:bodyPr/>
          <a:lstStyle/>
          <a:p>
            <a:endParaRPr lang="en-US"/>
          </a:p>
        </p:txBody>
      </p:sp>
      <p:sp>
        <p:nvSpPr>
          <p:cNvPr id="14" name="Text 11"/>
          <p:cNvSpPr/>
          <p:nvPr/>
        </p:nvSpPr>
        <p:spPr>
          <a:xfrm>
            <a:off x="606247" y="1024128"/>
            <a:ext cx="3090672" cy="457200"/>
          </a:xfrm>
          <a:prstGeom prst="rect">
            <a:avLst/>
          </a:prstGeom>
          <a:noFill/>
          <a:ln/>
        </p:spPr>
        <p:txBody>
          <a:bodyPr wrap="square" lIns="0" tIns="0" rIns="0" bIns="0" rtlCol="0" anchor="ctr"/>
          <a:lstStyle/>
          <a:p>
            <a:pPr marL="0" indent="0" algn="r" rtl="1">
              <a:buNone/>
            </a:pPr>
            <a:r>
              <a:rPr lang="en-US" sz="1200" dirty="0">
                <a:solidFill>
                  <a:srgbClr val="000021"/>
                </a:solidFill>
                <a:latin typeface="Arial" pitchFamily="34" charset="0"/>
                <a:ea typeface="Arial" pitchFamily="34" charset="-122"/>
                <a:cs typeface="Arial" pitchFamily="34" charset="-120"/>
              </a:rPr>
              <a:t>תאריך הוצאת הדו"ח</a:t>
            </a:r>
            <a:r>
              <a:rPr lang="he-IL" sz="1200" dirty="0">
                <a:solidFill>
                  <a:srgbClr val="000021"/>
                </a:solidFill>
                <a:latin typeface="Arial" pitchFamily="34" charset="0"/>
                <a:ea typeface="Arial" pitchFamily="34" charset="-122"/>
                <a:cs typeface="Arial" pitchFamily="34" charset="-120"/>
              </a:rPr>
              <a:t>:</a:t>
            </a:r>
            <a:r>
              <a:rPr lang="en-US" sz="1200" dirty="0">
                <a:solidFill>
                  <a:srgbClr val="000021"/>
                </a:solidFill>
                <a:latin typeface="Arial" pitchFamily="34" charset="0"/>
                <a:ea typeface="Arial" pitchFamily="34" charset="-122"/>
                <a:cs typeface="Arial" pitchFamily="34" charset="-120"/>
              </a:rPr>
              <a:t> </a:t>
            </a:r>
            <a:r>
              <a:rPr lang="en-US" sz="1200" b="1" dirty="0">
                <a:solidFill>
                  <a:srgbClr val="000021"/>
                </a:solidFill>
                <a:latin typeface="Arial" pitchFamily="34" charset="0"/>
                <a:ea typeface="Arial" pitchFamily="34" charset="-122"/>
                <a:cs typeface="Arial" pitchFamily="34" charset="-120"/>
              </a:rPr>
              <a:t>יוני 2026</a:t>
            </a:r>
            <a:endParaRPr lang="en-US" sz="1200" dirty="0"/>
          </a:p>
        </p:txBody>
      </p:sp>
      <p:sp>
        <p:nvSpPr>
          <p:cNvPr id="15" name="Text 12"/>
          <p:cNvSpPr/>
          <p:nvPr/>
        </p:nvSpPr>
        <p:spPr>
          <a:xfrm>
            <a:off x="502920" y="1627632"/>
            <a:ext cx="11185855" cy="1207008"/>
          </a:xfrm>
          <a:prstGeom prst="rect">
            <a:avLst/>
          </a:prstGeom>
          <a:noFill/>
          <a:ln/>
        </p:spPr>
        <p:txBody>
          <a:bodyPr wrap="square" lIns="0" tIns="0" rIns="0" bIns="0" rtlCol="0" anchor="t"/>
          <a:lstStyle/>
          <a:p>
            <a:pPr marL="0" indent="0" algn="r" rtl="1">
              <a:lnSpc>
                <a:spcPct val="100000"/>
              </a:lnSpc>
              <a:spcAft>
                <a:spcPts val="500"/>
              </a:spcAft>
              <a:buNone/>
            </a:pPr>
            <a:r>
              <a:rPr lang="he-IL" sz="1100" dirty="0">
                <a:solidFill>
                  <a:srgbClr val="000021"/>
                </a:solidFill>
                <a:latin typeface="Arial" pitchFamily="34" charset="0"/>
                <a:ea typeface="Arial" pitchFamily="34" charset="-122"/>
                <a:cs typeface="Arial" pitchFamily="34" charset="-120"/>
              </a:rPr>
              <a:t>איטורו דוגלת בגיוון, הכלה, שוויוניות ופתיחות. כ-40%  מכח האדם באיטורו הן נשים, והחברה פועלת באופן תדיר לשלב עובדות בתפקידי מפתח במחלקות שונות.</a:t>
            </a:r>
          </a:p>
          <a:p>
            <a:pPr marL="0" indent="0" algn="r" rtl="1">
              <a:lnSpc>
                <a:spcPct val="100000"/>
              </a:lnSpc>
              <a:spcAft>
                <a:spcPts val="500"/>
              </a:spcAft>
              <a:buNone/>
            </a:pPr>
            <a:r>
              <a:rPr lang="he-IL" sz="1100" dirty="0">
                <a:solidFill>
                  <a:srgbClr val="000021"/>
                </a:solidFill>
                <a:latin typeface="Arial" pitchFamily="34" charset="0"/>
                <a:ea typeface="Arial" pitchFamily="34" charset="-122"/>
                <a:cs typeface="Arial" pitchFamily="34" charset="-120"/>
              </a:rPr>
              <a:t>באוגוסט 2020 נכנס לתוקף תיקון ל”חוק שכר שווה לעובדת ולעובד”, המחייב כל מעסיק גדול בישראל לדווח ולפרסם נתונים מדי שנה על אחוז פערי השכר בין נשים וגברים בקבוצות השונות במקום העבודה, וזאת במטרה לקדם את הנושא החשוב של שוויון מגדרי, החוצה עיסוקים, מגזרים, חברות, ארגונים וגופים ציבוריים ופרטיים כאחד.</a:t>
            </a:r>
          </a:p>
          <a:p>
            <a:pPr marL="0" indent="0" algn="r" rtl="1">
              <a:lnSpc>
                <a:spcPct val="100000"/>
              </a:lnSpc>
              <a:spcAft>
                <a:spcPts val="500"/>
              </a:spcAft>
              <a:buNone/>
            </a:pPr>
            <a:r>
              <a:rPr lang="he-IL" sz="1100" dirty="0">
                <a:solidFill>
                  <a:srgbClr val="000021"/>
                </a:solidFill>
                <a:latin typeface="Arial" pitchFamily="34" charset="0"/>
                <a:ea typeface="Arial" pitchFamily="34" charset="-122"/>
                <a:cs typeface="Arial" pitchFamily="34" charset="-120"/>
              </a:rPr>
              <a:t>פילוח הנתונים באיטורו התבצע לפי מחלקות, תפקידים ודרגים בהתאם ל-22 קבוצות שייכות, הכוללות מגוון תפקידים ורמות ניהול, מומחיות וותק.</a:t>
            </a:r>
          </a:p>
          <a:p>
            <a:pPr marL="0" indent="0" algn="r" rtl="1">
              <a:lnSpc>
                <a:spcPct val="100000"/>
              </a:lnSpc>
              <a:spcAft>
                <a:spcPts val="500"/>
              </a:spcAft>
              <a:buNone/>
            </a:pPr>
            <a:r>
              <a:rPr lang="he-IL" sz="1100" dirty="0">
                <a:solidFill>
                  <a:srgbClr val="000021"/>
                </a:solidFill>
                <a:latin typeface="Arial" pitchFamily="34" charset="0"/>
                <a:ea typeface="Arial" pitchFamily="34" charset="-122"/>
                <a:cs typeface="Arial" pitchFamily="34" charset="-120"/>
              </a:rPr>
              <a:t>הוגנות היא ערך חשוב ומרכזי עבור איטורו. ברובן המכריע של הקבוצות פערי השכר (ככל שהיו) הם באחוזים בודדים ולשני הצדדים.  הפער הגדול ביותר שנמצא עומד על כ-3%, ונובע מפרמטרים אובייקטיבים כגון: הבדלים בתחומי מומחיות, ניסיון וותק.</a:t>
            </a:r>
            <a:endParaRPr lang="en-US" sz="1100" dirty="0"/>
          </a:p>
        </p:txBody>
      </p:sp>
      <p:sp>
        <p:nvSpPr>
          <p:cNvPr id="16" name="Shape 13"/>
          <p:cNvSpPr/>
          <p:nvPr/>
        </p:nvSpPr>
        <p:spPr>
          <a:xfrm>
            <a:off x="11615623" y="2962656"/>
            <a:ext cx="164592" cy="164592"/>
          </a:xfrm>
          <a:prstGeom prst="ellipse">
            <a:avLst/>
          </a:prstGeom>
          <a:solidFill>
            <a:srgbClr val="F887CC"/>
          </a:solidFill>
          <a:ln/>
        </p:spPr>
        <p:txBody>
          <a:bodyPr/>
          <a:lstStyle/>
          <a:p>
            <a:endParaRPr lang="en-US"/>
          </a:p>
        </p:txBody>
      </p:sp>
      <p:sp>
        <p:nvSpPr>
          <p:cNvPr id="17" name="Text 14"/>
          <p:cNvSpPr/>
          <p:nvPr/>
        </p:nvSpPr>
        <p:spPr>
          <a:xfrm>
            <a:off x="411480" y="2907792"/>
            <a:ext cx="11094415" cy="292608"/>
          </a:xfrm>
          <a:prstGeom prst="rect">
            <a:avLst/>
          </a:prstGeom>
          <a:noFill/>
          <a:ln/>
        </p:spPr>
        <p:txBody>
          <a:bodyPr wrap="square" lIns="0" tIns="0" rIns="0" bIns="0" rtlCol="0" anchor="ctr"/>
          <a:lstStyle/>
          <a:p>
            <a:pPr marL="0" indent="0" algn="r" rtl="1">
              <a:buNone/>
            </a:pPr>
            <a:r>
              <a:rPr lang="en-US" sz="1300" b="1" dirty="0">
                <a:solidFill>
                  <a:srgbClr val="000021"/>
                </a:solidFill>
                <a:latin typeface="Arial" pitchFamily="34" charset="0"/>
                <a:ea typeface="Arial" pitchFamily="34" charset="-122"/>
                <a:cs typeface="Arial" pitchFamily="34" charset="-120"/>
              </a:rPr>
              <a:t>להלן אחוז פערי השכר הממוצע בין העובדים לעובדות המועסקים/ות בחברה בישראל</a:t>
            </a:r>
            <a:r>
              <a:rPr lang="he-IL" sz="1300" b="1" dirty="0">
                <a:solidFill>
                  <a:srgbClr val="000021"/>
                </a:solidFill>
                <a:latin typeface="Arial" pitchFamily="34" charset="0"/>
                <a:ea typeface="Arial" pitchFamily="34" charset="-122"/>
                <a:cs typeface="Arial" pitchFamily="34" charset="-120"/>
              </a:rPr>
              <a:t>:</a:t>
            </a:r>
            <a:endParaRPr lang="en-US" sz="1300" dirty="0"/>
          </a:p>
        </p:txBody>
      </p:sp>
      <p:sp>
        <p:nvSpPr>
          <p:cNvPr id="18" name="Text 15"/>
          <p:cNvSpPr/>
          <p:nvPr/>
        </p:nvSpPr>
        <p:spPr>
          <a:xfrm>
            <a:off x="411480" y="3182112"/>
            <a:ext cx="11094415" cy="237744"/>
          </a:xfrm>
          <a:prstGeom prst="rect">
            <a:avLst/>
          </a:prstGeom>
          <a:noFill/>
          <a:ln/>
        </p:spPr>
        <p:txBody>
          <a:bodyPr wrap="square" lIns="0" tIns="0" rIns="0" bIns="0" rtlCol="0" anchor="ctr"/>
          <a:lstStyle/>
          <a:p>
            <a:pPr marL="0" indent="0" algn="r" rtl="1">
              <a:buNone/>
            </a:pPr>
            <a:r>
              <a:rPr lang="en-US" sz="1050" dirty="0">
                <a:solidFill>
                  <a:srgbClr val="000021"/>
                </a:solidFill>
                <a:latin typeface="Arial" pitchFamily="34" charset="0"/>
                <a:ea typeface="Arial" pitchFamily="34" charset="-122"/>
                <a:cs typeface="Arial" pitchFamily="34" charset="-120"/>
              </a:rPr>
              <a:t>פער בשכר לטובת גברים מוצג כמספר שלילי</a:t>
            </a:r>
            <a:endParaRPr lang="en-US" sz="1050" dirty="0"/>
          </a:p>
        </p:txBody>
      </p:sp>
      <p:graphicFrame>
        <p:nvGraphicFramePr>
          <p:cNvPr id="19" name="Table 0"/>
          <p:cNvGraphicFramePr>
            <a:graphicFrameLocks noGrp="1"/>
          </p:cNvGraphicFramePr>
          <p:nvPr>
            <p:extLst>
              <p:ext uri="{D42A27DB-BD31-4B8C-83A1-F6EECF244321}">
                <p14:modId xmlns:p14="http://schemas.microsoft.com/office/powerpoint/2010/main" val="3229654326"/>
              </p:ext>
            </p:extLst>
          </p:nvPr>
        </p:nvGraphicFramePr>
        <p:xfrm>
          <a:off x="411480" y="3529584"/>
          <a:ext cx="11368730" cy="640080"/>
        </p:xfrm>
        <a:graphic>
          <a:graphicData uri="http://schemas.openxmlformats.org/drawingml/2006/table">
            <a:tbl>
              <a:tblPr/>
              <a:tblGrid>
                <a:gridCol w="477275">
                  <a:extLst>
                    <a:ext uri="{9D8B030D-6E8A-4147-A177-3AD203B41FA5}">
                      <a16:colId xmlns:a16="http://schemas.microsoft.com/office/drawing/2014/main" val="20000"/>
                    </a:ext>
                  </a:extLst>
                </a:gridCol>
                <a:gridCol w="477275">
                  <a:extLst>
                    <a:ext uri="{9D8B030D-6E8A-4147-A177-3AD203B41FA5}">
                      <a16:colId xmlns:a16="http://schemas.microsoft.com/office/drawing/2014/main" val="20001"/>
                    </a:ext>
                  </a:extLst>
                </a:gridCol>
                <a:gridCol w="477275">
                  <a:extLst>
                    <a:ext uri="{9D8B030D-6E8A-4147-A177-3AD203B41FA5}">
                      <a16:colId xmlns:a16="http://schemas.microsoft.com/office/drawing/2014/main" val="20002"/>
                    </a:ext>
                  </a:extLst>
                </a:gridCol>
                <a:gridCol w="477275">
                  <a:extLst>
                    <a:ext uri="{9D8B030D-6E8A-4147-A177-3AD203B41FA5}">
                      <a16:colId xmlns:a16="http://schemas.microsoft.com/office/drawing/2014/main" val="20003"/>
                    </a:ext>
                  </a:extLst>
                </a:gridCol>
                <a:gridCol w="477275">
                  <a:extLst>
                    <a:ext uri="{9D8B030D-6E8A-4147-A177-3AD203B41FA5}">
                      <a16:colId xmlns:a16="http://schemas.microsoft.com/office/drawing/2014/main" val="20004"/>
                    </a:ext>
                  </a:extLst>
                </a:gridCol>
                <a:gridCol w="477275">
                  <a:extLst>
                    <a:ext uri="{9D8B030D-6E8A-4147-A177-3AD203B41FA5}">
                      <a16:colId xmlns:a16="http://schemas.microsoft.com/office/drawing/2014/main" val="20005"/>
                    </a:ext>
                  </a:extLst>
                </a:gridCol>
                <a:gridCol w="477275">
                  <a:extLst>
                    <a:ext uri="{9D8B030D-6E8A-4147-A177-3AD203B41FA5}">
                      <a16:colId xmlns:a16="http://schemas.microsoft.com/office/drawing/2014/main" val="20006"/>
                    </a:ext>
                  </a:extLst>
                </a:gridCol>
                <a:gridCol w="477275">
                  <a:extLst>
                    <a:ext uri="{9D8B030D-6E8A-4147-A177-3AD203B41FA5}">
                      <a16:colId xmlns:a16="http://schemas.microsoft.com/office/drawing/2014/main" val="20007"/>
                    </a:ext>
                  </a:extLst>
                </a:gridCol>
                <a:gridCol w="477275">
                  <a:extLst>
                    <a:ext uri="{9D8B030D-6E8A-4147-A177-3AD203B41FA5}">
                      <a16:colId xmlns:a16="http://schemas.microsoft.com/office/drawing/2014/main" val="20008"/>
                    </a:ext>
                  </a:extLst>
                </a:gridCol>
                <a:gridCol w="477275">
                  <a:extLst>
                    <a:ext uri="{9D8B030D-6E8A-4147-A177-3AD203B41FA5}">
                      <a16:colId xmlns:a16="http://schemas.microsoft.com/office/drawing/2014/main" val="20009"/>
                    </a:ext>
                  </a:extLst>
                </a:gridCol>
                <a:gridCol w="477275">
                  <a:extLst>
                    <a:ext uri="{9D8B030D-6E8A-4147-A177-3AD203B41FA5}">
                      <a16:colId xmlns:a16="http://schemas.microsoft.com/office/drawing/2014/main" val="20010"/>
                    </a:ext>
                  </a:extLst>
                </a:gridCol>
                <a:gridCol w="477275">
                  <a:extLst>
                    <a:ext uri="{9D8B030D-6E8A-4147-A177-3AD203B41FA5}">
                      <a16:colId xmlns:a16="http://schemas.microsoft.com/office/drawing/2014/main" val="20011"/>
                    </a:ext>
                  </a:extLst>
                </a:gridCol>
                <a:gridCol w="477275">
                  <a:extLst>
                    <a:ext uri="{9D8B030D-6E8A-4147-A177-3AD203B41FA5}">
                      <a16:colId xmlns:a16="http://schemas.microsoft.com/office/drawing/2014/main" val="20012"/>
                    </a:ext>
                  </a:extLst>
                </a:gridCol>
                <a:gridCol w="477275">
                  <a:extLst>
                    <a:ext uri="{9D8B030D-6E8A-4147-A177-3AD203B41FA5}">
                      <a16:colId xmlns:a16="http://schemas.microsoft.com/office/drawing/2014/main" val="20013"/>
                    </a:ext>
                  </a:extLst>
                </a:gridCol>
                <a:gridCol w="477275">
                  <a:extLst>
                    <a:ext uri="{9D8B030D-6E8A-4147-A177-3AD203B41FA5}">
                      <a16:colId xmlns:a16="http://schemas.microsoft.com/office/drawing/2014/main" val="20014"/>
                    </a:ext>
                  </a:extLst>
                </a:gridCol>
                <a:gridCol w="477275">
                  <a:extLst>
                    <a:ext uri="{9D8B030D-6E8A-4147-A177-3AD203B41FA5}">
                      <a16:colId xmlns:a16="http://schemas.microsoft.com/office/drawing/2014/main" val="20015"/>
                    </a:ext>
                  </a:extLst>
                </a:gridCol>
                <a:gridCol w="477275">
                  <a:extLst>
                    <a:ext uri="{9D8B030D-6E8A-4147-A177-3AD203B41FA5}">
                      <a16:colId xmlns:a16="http://schemas.microsoft.com/office/drawing/2014/main" val="20016"/>
                    </a:ext>
                  </a:extLst>
                </a:gridCol>
                <a:gridCol w="477275">
                  <a:extLst>
                    <a:ext uri="{9D8B030D-6E8A-4147-A177-3AD203B41FA5}">
                      <a16:colId xmlns:a16="http://schemas.microsoft.com/office/drawing/2014/main" val="20017"/>
                    </a:ext>
                  </a:extLst>
                </a:gridCol>
                <a:gridCol w="477275">
                  <a:extLst>
                    <a:ext uri="{9D8B030D-6E8A-4147-A177-3AD203B41FA5}">
                      <a16:colId xmlns:a16="http://schemas.microsoft.com/office/drawing/2014/main" val="20018"/>
                    </a:ext>
                  </a:extLst>
                </a:gridCol>
                <a:gridCol w="477275">
                  <a:extLst>
                    <a:ext uri="{9D8B030D-6E8A-4147-A177-3AD203B41FA5}">
                      <a16:colId xmlns:a16="http://schemas.microsoft.com/office/drawing/2014/main" val="20019"/>
                    </a:ext>
                  </a:extLst>
                </a:gridCol>
                <a:gridCol w="477275">
                  <a:extLst>
                    <a:ext uri="{9D8B030D-6E8A-4147-A177-3AD203B41FA5}">
                      <a16:colId xmlns:a16="http://schemas.microsoft.com/office/drawing/2014/main" val="20020"/>
                    </a:ext>
                  </a:extLst>
                </a:gridCol>
                <a:gridCol w="477275">
                  <a:extLst>
                    <a:ext uri="{9D8B030D-6E8A-4147-A177-3AD203B41FA5}">
                      <a16:colId xmlns:a16="http://schemas.microsoft.com/office/drawing/2014/main" val="20021"/>
                    </a:ext>
                  </a:extLst>
                </a:gridCol>
                <a:gridCol w="868680">
                  <a:extLst>
                    <a:ext uri="{9D8B030D-6E8A-4147-A177-3AD203B41FA5}">
                      <a16:colId xmlns:a16="http://schemas.microsoft.com/office/drawing/2014/main" val="20022"/>
                    </a:ext>
                  </a:extLst>
                </a:gridCol>
              </a:tblGrid>
              <a:tr h="310896">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16</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6</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rtl="1">
                        <a:buNone/>
                      </a:pPr>
                      <a:r>
                        <a:rPr lang="en-US" sz="1050" b="1" dirty="0">
                          <a:solidFill>
                            <a:srgbClr val="FFFFFF"/>
                          </a:solidFill>
                          <a:latin typeface="Arial" pitchFamily="34" charset="0"/>
                          <a:ea typeface="Arial" pitchFamily="34" charset="-122"/>
                          <a:cs typeface="Arial" pitchFamily="34" charset="-120"/>
                        </a:rPr>
                        <a:t>קבוצת פילוח</a:t>
                      </a:r>
                      <a:endParaRPr lang="en-US" sz="105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000021"/>
                    </a:solidFill>
                  </a:tcPr>
                </a:tc>
                <a:extLst>
                  <a:ext uri="{0D108BD9-81ED-4DB2-BD59-A6C34878D82A}">
                    <a16:rowId xmlns:a16="http://schemas.microsoft.com/office/drawing/2014/main" val="10000"/>
                  </a:ext>
                </a:extLst>
              </a:tr>
              <a:tr h="329184">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0</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0</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0</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1</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-2</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latin typeface="Arial" charset="0"/>
                          <a:ea typeface="Arial" charset="0"/>
                          <a:cs typeface="Arial" charset="0"/>
                        </a:rPr>
                        <a:t>-3</a:t>
                      </a:r>
                      <a:r>
                        <a:rPr lang="he-IL" sz="1000" dirty="0">
                          <a:latin typeface="Arial" charset="0"/>
                          <a:ea typeface="Arial" charset="0"/>
                          <a:cs typeface="Arial" charset="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defTabSz="914400" rtl="1" eaLnBrk="1" latinLnBrk="0" hangingPunct="1">
                        <a:buNone/>
                      </a:pPr>
                      <a:r>
                        <a:rPr lang="en-US" sz="1050" b="1" kern="1200" dirty="0">
                          <a:solidFill>
                            <a:srgbClr val="FFFFFF"/>
                          </a:solidFill>
                          <a:latin typeface="Arial" pitchFamily="34" charset="0"/>
                          <a:ea typeface="Arial" pitchFamily="34" charset="-122"/>
                          <a:cs typeface="Arial" pitchFamily="34" charset="-120"/>
                        </a:rPr>
                        <a:t>פער ממוצע</a:t>
                      </a:r>
                      <a:endParaRPr lang="en-US" sz="1050" b="1" kern="1200" dirty="0">
                        <a:solidFill>
                          <a:srgbClr val="FFFFFF"/>
                        </a:solidFill>
                        <a:latin typeface="Arial" pitchFamily="34" charset="0"/>
                        <a:ea typeface="Arial" charset="0"/>
                        <a:cs typeface="Arial" pitchFamily="34" charset="-12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000021"/>
                    </a:solidFill>
                  </a:tcPr>
                </a:tc>
                <a:extLst>
                  <a:ext uri="{0D108BD9-81ED-4DB2-BD59-A6C34878D82A}">
                    <a16:rowId xmlns:a16="http://schemas.microsoft.com/office/drawing/2014/main" val="10001"/>
                  </a:ext>
                </a:extLst>
              </a:tr>
            </a:tbl>
          </a:graphicData>
        </a:graphic>
      </p:graphicFrame>
      <p:sp>
        <p:nvSpPr>
          <p:cNvPr id="20" name="Shape 16"/>
          <p:cNvSpPr/>
          <p:nvPr/>
        </p:nvSpPr>
        <p:spPr>
          <a:xfrm>
            <a:off x="11615623" y="4425696"/>
            <a:ext cx="164592" cy="164592"/>
          </a:xfrm>
          <a:prstGeom prst="ellipse">
            <a:avLst/>
          </a:prstGeom>
          <a:solidFill>
            <a:srgbClr val="F887CC"/>
          </a:solidFill>
          <a:ln/>
        </p:spPr>
        <p:txBody>
          <a:bodyPr/>
          <a:lstStyle/>
          <a:p>
            <a:endParaRPr lang="en-US"/>
          </a:p>
        </p:txBody>
      </p:sp>
      <p:sp>
        <p:nvSpPr>
          <p:cNvPr id="21" name="Text 17"/>
          <p:cNvSpPr/>
          <p:nvPr/>
        </p:nvSpPr>
        <p:spPr>
          <a:xfrm>
            <a:off x="411480" y="4370832"/>
            <a:ext cx="11094415" cy="292608"/>
          </a:xfrm>
          <a:prstGeom prst="rect">
            <a:avLst/>
          </a:prstGeom>
          <a:noFill/>
          <a:ln/>
        </p:spPr>
        <p:txBody>
          <a:bodyPr wrap="square" lIns="0" tIns="0" rIns="0" bIns="0" rtlCol="0" anchor="ctr"/>
          <a:lstStyle/>
          <a:p>
            <a:pPr marL="0" indent="0" algn="r" rtl="1">
              <a:buNone/>
            </a:pPr>
            <a:r>
              <a:rPr lang="en-US" sz="1300" b="1" dirty="0">
                <a:solidFill>
                  <a:srgbClr val="000021"/>
                </a:solidFill>
                <a:latin typeface="Arial" pitchFamily="34" charset="0"/>
                <a:ea typeface="Arial" pitchFamily="34" charset="-122"/>
                <a:cs typeface="Arial" pitchFamily="34" charset="-120"/>
              </a:rPr>
              <a:t>אחוז העובדים/ות ששכרם/ן נמוך מהשכר החודשי הממוצע בקבוצה לפי פילוח נבחר:</a:t>
            </a:r>
            <a:endParaRPr lang="en-US" sz="1300" dirty="0"/>
          </a:p>
        </p:txBody>
      </p:sp>
      <p:graphicFrame>
        <p:nvGraphicFramePr>
          <p:cNvPr id="22" name="Table 1"/>
          <p:cNvGraphicFramePr>
            <a:graphicFrameLocks noGrp="1"/>
          </p:cNvGraphicFramePr>
          <p:nvPr>
            <p:extLst>
              <p:ext uri="{D42A27DB-BD31-4B8C-83A1-F6EECF244321}">
                <p14:modId xmlns:p14="http://schemas.microsoft.com/office/powerpoint/2010/main" val="4034783537"/>
              </p:ext>
            </p:extLst>
          </p:nvPr>
        </p:nvGraphicFramePr>
        <p:xfrm>
          <a:off x="411480" y="4882896"/>
          <a:ext cx="11368730" cy="841248"/>
        </p:xfrm>
        <a:graphic>
          <a:graphicData uri="http://schemas.openxmlformats.org/drawingml/2006/table">
            <a:tbl>
              <a:tblPr/>
              <a:tblGrid>
                <a:gridCol w="477275">
                  <a:extLst>
                    <a:ext uri="{9D8B030D-6E8A-4147-A177-3AD203B41FA5}">
                      <a16:colId xmlns:a16="http://schemas.microsoft.com/office/drawing/2014/main" val="20000"/>
                    </a:ext>
                  </a:extLst>
                </a:gridCol>
                <a:gridCol w="477275">
                  <a:extLst>
                    <a:ext uri="{9D8B030D-6E8A-4147-A177-3AD203B41FA5}">
                      <a16:colId xmlns:a16="http://schemas.microsoft.com/office/drawing/2014/main" val="20001"/>
                    </a:ext>
                  </a:extLst>
                </a:gridCol>
                <a:gridCol w="477275">
                  <a:extLst>
                    <a:ext uri="{9D8B030D-6E8A-4147-A177-3AD203B41FA5}">
                      <a16:colId xmlns:a16="http://schemas.microsoft.com/office/drawing/2014/main" val="20002"/>
                    </a:ext>
                  </a:extLst>
                </a:gridCol>
                <a:gridCol w="477275">
                  <a:extLst>
                    <a:ext uri="{9D8B030D-6E8A-4147-A177-3AD203B41FA5}">
                      <a16:colId xmlns:a16="http://schemas.microsoft.com/office/drawing/2014/main" val="20003"/>
                    </a:ext>
                  </a:extLst>
                </a:gridCol>
                <a:gridCol w="477275">
                  <a:extLst>
                    <a:ext uri="{9D8B030D-6E8A-4147-A177-3AD203B41FA5}">
                      <a16:colId xmlns:a16="http://schemas.microsoft.com/office/drawing/2014/main" val="20004"/>
                    </a:ext>
                  </a:extLst>
                </a:gridCol>
                <a:gridCol w="477275">
                  <a:extLst>
                    <a:ext uri="{9D8B030D-6E8A-4147-A177-3AD203B41FA5}">
                      <a16:colId xmlns:a16="http://schemas.microsoft.com/office/drawing/2014/main" val="20005"/>
                    </a:ext>
                  </a:extLst>
                </a:gridCol>
                <a:gridCol w="477275">
                  <a:extLst>
                    <a:ext uri="{9D8B030D-6E8A-4147-A177-3AD203B41FA5}">
                      <a16:colId xmlns:a16="http://schemas.microsoft.com/office/drawing/2014/main" val="20006"/>
                    </a:ext>
                  </a:extLst>
                </a:gridCol>
                <a:gridCol w="477275">
                  <a:extLst>
                    <a:ext uri="{9D8B030D-6E8A-4147-A177-3AD203B41FA5}">
                      <a16:colId xmlns:a16="http://schemas.microsoft.com/office/drawing/2014/main" val="20007"/>
                    </a:ext>
                  </a:extLst>
                </a:gridCol>
                <a:gridCol w="477275">
                  <a:extLst>
                    <a:ext uri="{9D8B030D-6E8A-4147-A177-3AD203B41FA5}">
                      <a16:colId xmlns:a16="http://schemas.microsoft.com/office/drawing/2014/main" val="20008"/>
                    </a:ext>
                  </a:extLst>
                </a:gridCol>
                <a:gridCol w="477275">
                  <a:extLst>
                    <a:ext uri="{9D8B030D-6E8A-4147-A177-3AD203B41FA5}">
                      <a16:colId xmlns:a16="http://schemas.microsoft.com/office/drawing/2014/main" val="20009"/>
                    </a:ext>
                  </a:extLst>
                </a:gridCol>
                <a:gridCol w="477275">
                  <a:extLst>
                    <a:ext uri="{9D8B030D-6E8A-4147-A177-3AD203B41FA5}">
                      <a16:colId xmlns:a16="http://schemas.microsoft.com/office/drawing/2014/main" val="20010"/>
                    </a:ext>
                  </a:extLst>
                </a:gridCol>
                <a:gridCol w="477275">
                  <a:extLst>
                    <a:ext uri="{9D8B030D-6E8A-4147-A177-3AD203B41FA5}">
                      <a16:colId xmlns:a16="http://schemas.microsoft.com/office/drawing/2014/main" val="20011"/>
                    </a:ext>
                  </a:extLst>
                </a:gridCol>
                <a:gridCol w="477275">
                  <a:extLst>
                    <a:ext uri="{9D8B030D-6E8A-4147-A177-3AD203B41FA5}">
                      <a16:colId xmlns:a16="http://schemas.microsoft.com/office/drawing/2014/main" val="20012"/>
                    </a:ext>
                  </a:extLst>
                </a:gridCol>
                <a:gridCol w="477275">
                  <a:extLst>
                    <a:ext uri="{9D8B030D-6E8A-4147-A177-3AD203B41FA5}">
                      <a16:colId xmlns:a16="http://schemas.microsoft.com/office/drawing/2014/main" val="20013"/>
                    </a:ext>
                  </a:extLst>
                </a:gridCol>
                <a:gridCol w="477275">
                  <a:extLst>
                    <a:ext uri="{9D8B030D-6E8A-4147-A177-3AD203B41FA5}">
                      <a16:colId xmlns:a16="http://schemas.microsoft.com/office/drawing/2014/main" val="20014"/>
                    </a:ext>
                  </a:extLst>
                </a:gridCol>
                <a:gridCol w="477275">
                  <a:extLst>
                    <a:ext uri="{9D8B030D-6E8A-4147-A177-3AD203B41FA5}">
                      <a16:colId xmlns:a16="http://schemas.microsoft.com/office/drawing/2014/main" val="20015"/>
                    </a:ext>
                  </a:extLst>
                </a:gridCol>
                <a:gridCol w="477275">
                  <a:extLst>
                    <a:ext uri="{9D8B030D-6E8A-4147-A177-3AD203B41FA5}">
                      <a16:colId xmlns:a16="http://schemas.microsoft.com/office/drawing/2014/main" val="20016"/>
                    </a:ext>
                  </a:extLst>
                </a:gridCol>
                <a:gridCol w="477275">
                  <a:extLst>
                    <a:ext uri="{9D8B030D-6E8A-4147-A177-3AD203B41FA5}">
                      <a16:colId xmlns:a16="http://schemas.microsoft.com/office/drawing/2014/main" val="20017"/>
                    </a:ext>
                  </a:extLst>
                </a:gridCol>
                <a:gridCol w="477275">
                  <a:extLst>
                    <a:ext uri="{9D8B030D-6E8A-4147-A177-3AD203B41FA5}">
                      <a16:colId xmlns:a16="http://schemas.microsoft.com/office/drawing/2014/main" val="20018"/>
                    </a:ext>
                  </a:extLst>
                </a:gridCol>
                <a:gridCol w="477275">
                  <a:extLst>
                    <a:ext uri="{9D8B030D-6E8A-4147-A177-3AD203B41FA5}">
                      <a16:colId xmlns:a16="http://schemas.microsoft.com/office/drawing/2014/main" val="20019"/>
                    </a:ext>
                  </a:extLst>
                </a:gridCol>
                <a:gridCol w="477275">
                  <a:extLst>
                    <a:ext uri="{9D8B030D-6E8A-4147-A177-3AD203B41FA5}">
                      <a16:colId xmlns:a16="http://schemas.microsoft.com/office/drawing/2014/main" val="20020"/>
                    </a:ext>
                  </a:extLst>
                </a:gridCol>
                <a:gridCol w="477275">
                  <a:extLst>
                    <a:ext uri="{9D8B030D-6E8A-4147-A177-3AD203B41FA5}">
                      <a16:colId xmlns:a16="http://schemas.microsoft.com/office/drawing/2014/main" val="20021"/>
                    </a:ext>
                  </a:extLst>
                </a:gridCol>
                <a:gridCol w="868680">
                  <a:extLst>
                    <a:ext uri="{9D8B030D-6E8A-4147-A177-3AD203B41FA5}">
                      <a16:colId xmlns:a16="http://schemas.microsoft.com/office/drawing/2014/main" val="20022"/>
                    </a:ext>
                  </a:extLst>
                </a:gridCol>
              </a:tblGrid>
              <a:tr h="292608">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16</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6</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a:buNone/>
                      </a:pPr>
                      <a:r>
                        <a:rPr lang="en-US" sz="1000" b="1" dirty="0">
                          <a:solidFill>
                            <a:srgbClr val="000021"/>
                          </a:solidFill>
                          <a:latin typeface="Arial" pitchFamily="34" charset="0"/>
                          <a:ea typeface="Arial" pitchFamily="34" charset="-122"/>
                          <a:cs typeface="Arial" pitchFamily="34" charset="-120"/>
                        </a:rPr>
                        <a:t>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887CC"/>
                    </a:solidFill>
                  </a:tcPr>
                </a:tc>
                <a:tc>
                  <a:txBody>
                    <a:bodyPr/>
                    <a:lstStyle/>
                    <a:p>
                      <a:pPr marL="0" indent="0" algn="ctr" defTabSz="914400" rtl="1" eaLnBrk="1" latinLnBrk="0" hangingPunct="1">
                        <a:buNone/>
                      </a:pPr>
                      <a:r>
                        <a:rPr lang="en-US" sz="1050" b="1" kern="1200" dirty="0">
                          <a:solidFill>
                            <a:srgbClr val="FFFFFF"/>
                          </a:solidFill>
                          <a:latin typeface="Arial" pitchFamily="34" charset="0"/>
                          <a:ea typeface="Arial" pitchFamily="34" charset="-122"/>
                          <a:cs typeface="Arial" pitchFamily="34" charset="-120"/>
                        </a:rPr>
                        <a:t>קבוצת פילוח</a:t>
                      </a:r>
                      <a:endParaRPr lang="en-US" sz="1050" b="1" kern="1200" dirty="0">
                        <a:solidFill>
                          <a:srgbClr val="FFFFFF"/>
                        </a:solidFill>
                        <a:latin typeface="Arial" pitchFamily="34" charset="0"/>
                        <a:ea typeface="Arial" charset="0"/>
                        <a:cs typeface="Arial" pitchFamily="34" charset="-12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000021"/>
                    </a:solidFill>
                  </a:tcPr>
                </a:tc>
                <a:extLst>
                  <a:ext uri="{0D108BD9-81ED-4DB2-BD59-A6C34878D82A}">
                    <a16:rowId xmlns:a16="http://schemas.microsoft.com/office/drawing/2014/main" val="10000"/>
                  </a:ext>
                </a:extLst>
              </a:tr>
              <a:tr h="274320">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defTabSz="914400" rtl="1" eaLnBrk="1" latinLnBrk="0" hangingPunct="1">
                        <a:buNone/>
                      </a:pPr>
                      <a:r>
                        <a:rPr lang="en-US" sz="1050" b="1" kern="1200" dirty="0">
                          <a:solidFill>
                            <a:srgbClr val="FFFFFF"/>
                          </a:solidFill>
                          <a:latin typeface="Arial" pitchFamily="34" charset="0"/>
                          <a:ea typeface="Arial" pitchFamily="34" charset="-122"/>
                          <a:cs typeface="Arial" pitchFamily="34" charset="-120"/>
                        </a:rPr>
                        <a:t>גברים</a:t>
                      </a:r>
                      <a:endParaRPr lang="en-US" sz="1050" b="1" kern="1200" dirty="0">
                        <a:solidFill>
                          <a:srgbClr val="FFFFFF"/>
                        </a:solidFill>
                        <a:latin typeface="Arial" pitchFamily="34" charset="0"/>
                        <a:ea typeface="Arial" charset="0"/>
                        <a:cs typeface="Arial" pitchFamily="34" charset="-12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000021"/>
                    </a:solidFill>
                  </a:tcPr>
                </a:tc>
                <a:extLst>
                  <a:ext uri="{0D108BD9-81ED-4DB2-BD59-A6C34878D82A}">
                    <a16:rowId xmlns:a16="http://schemas.microsoft.com/office/drawing/2014/main" val="10001"/>
                  </a:ext>
                </a:extLst>
              </a:tr>
              <a:tr h="274320">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35%</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33%</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18%</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31%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21%</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he-IL" sz="1000">
                          <a:solidFill>
                            <a:srgbClr val="000021"/>
                          </a:solidFill>
                          <a:latin typeface="Arial" pitchFamily="34" charset="0"/>
                          <a:ea typeface="Arial" pitchFamily="34" charset="-122"/>
                          <a:cs typeface="Arial" pitchFamily="34" charset="-120"/>
                        </a:rPr>
                        <a:t>30</a:t>
                      </a:r>
                      <a:r>
                        <a:rPr lang="en-US" sz="1000">
                          <a:solidFill>
                            <a:srgbClr val="000021"/>
                          </a:solidFill>
                          <a:latin typeface="Arial" pitchFamily="34" charset="0"/>
                          <a:ea typeface="Arial" pitchFamily="34" charset="-122"/>
                          <a:cs typeface="Arial" pitchFamily="34" charset="-120"/>
                        </a:rPr>
                        <a:t>%</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17%</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20%</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44%</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22%</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a:buNone/>
                      </a:pPr>
                      <a:r>
                        <a:rPr lang="en-US" sz="1000" dirty="0">
                          <a:solidFill>
                            <a:srgbClr val="000021"/>
                          </a:solidFill>
                          <a:latin typeface="Arial" pitchFamily="34" charset="0"/>
                          <a:ea typeface="Arial" pitchFamily="34" charset="-122"/>
                          <a:cs typeface="Arial" pitchFamily="34" charset="-120"/>
                        </a:rPr>
                        <a:t>29%</a:t>
                      </a:r>
                      <a:endParaRPr lang="en-US" sz="1000" dirty="0">
                        <a:latin typeface="Arial" charset="0"/>
                        <a:ea typeface="Arial" charset="0"/>
                        <a:cs typeface="Arial" charset="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FFFFFF"/>
                    </a:solidFill>
                  </a:tcPr>
                </a:tc>
                <a:tc>
                  <a:txBody>
                    <a:bodyPr/>
                    <a:lstStyle/>
                    <a:p>
                      <a:pPr marL="0" indent="0" algn="ctr" defTabSz="914400" rtl="1" eaLnBrk="1" latinLnBrk="0" hangingPunct="1">
                        <a:buNone/>
                      </a:pPr>
                      <a:r>
                        <a:rPr lang="en-US" sz="1050" b="1" kern="1200" dirty="0">
                          <a:solidFill>
                            <a:srgbClr val="FFFFFF"/>
                          </a:solidFill>
                          <a:latin typeface="Arial" pitchFamily="34" charset="0"/>
                          <a:ea typeface="Arial" pitchFamily="34" charset="-122"/>
                          <a:cs typeface="Arial" pitchFamily="34" charset="-120"/>
                        </a:rPr>
                        <a:t>נשים</a:t>
                      </a:r>
                      <a:endParaRPr lang="en-US" sz="1050" b="1" kern="1200" dirty="0">
                        <a:solidFill>
                          <a:srgbClr val="FFFFFF"/>
                        </a:solidFill>
                        <a:latin typeface="Arial" pitchFamily="34" charset="0"/>
                        <a:ea typeface="Arial" charset="0"/>
                        <a:cs typeface="Arial" pitchFamily="34" charset="-120"/>
                      </a:endParaRPr>
                    </a:p>
                  </a:txBody>
                  <a:tcPr anchor="ctr">
                    <a:lnL w="9525" cap="flat" cmpd="sng" algn="ctr">
                      <a:solidFill>
                        <a:srgbClr val="000021"/>
                      </a:solidFill>
                      <a:prstDash val="solid"/>
                      <a:round/>
                      <a:headEnd type="none" w="med" len="med"/>
                      <a:tailEnd type="none" w="med" len="med"/>
                    </a:lnL>
                    <a:lnR w="9525" cap="flat" cmpd="sng" algn="ctr">
                      <a:solidFill>
                        <a:srgbClr val="000021"/>
                      </a:solidFill>
                      <a:prstDash val="solid"/>
                      <a:round/>
                      <a:headEnd type="none" w="med" len="med"/>
                      <a:tailEnd type="none" w="med" len="med"/>
                    </a:lnR>
                    <a:lnT w="9525" cap="flat" cmpd="sng" algn="ctr">
                      <a:solidFill>
                        <a:srgbClr val="000021"/>
                      </a:solidFill>
                      <a:prstDash val="solid"/>
                      <a:round/>
                      <a:headEnd type="none" w="med" len="med"/>
                      <a:tailEnd type="none" w="med" len="med"/>
                    </a:lnT>
                    <a:lnB w="9525" cap="flat" cmpd="sng" algn="ctr">
                      <a:solidFill>
                        <a:srgbClr val="000021"/>
                      </a:solidFill>
                      <a:prstDash val="solid"/>
                      <a:round/>
                      <a:headEnd type="none" w="med" len="med"/>
                      <a:tailEnd type="none" w="med" len="med"/>
                    </a:lnB>
                    <a:solidFill>
                      <a:srgbClr val="000021"/>
                    </a:solidFill>
                  </a:tcPr>
                </a:tc>
                <a:extLst>
                  <a:ext uri="{0D108BD9-81ED-4DB2-BD59-A6C34878D82A}">
                    <a16:rowId xmlns:a16="http://schemas.microsoft.com/office/drawing/2014/main" val="10002"/>
                  </a:ext>
                </a:extLst>
              </a:tr>
            </a:tbl>
          </a:graphicData>
        </a:graphic>
      </p:graphicFrame>
      <p:sp>
        <p:nvSpPr>
          <p:cNvPr id="23" name="Text 18"/>
          <p:cNvSpPr/>
          <p:nvPr/>
        </p:nvSpPr>
        <p:spPr>
          <a:xfrm>
            <a:off x="1234798" y="6008867"/>
            <a:ext cx="10362537" cy="730261"/>
          </a:xfrm>
          <a:prstGeom prst="rect">
            <a:avLst/>
          </a:prstGeom>
          <a:noFill/>
          <a:ln/>
        </p:spPr>
        <p:txBody>
          <a:bodyPr wrap="square" lIns="0" tIns="0" rIns="0" bIns="0" rtlCol="0" anchor="t"/>
          <a:lstStyle/>
          <a:p>
            <a:pPr algn="r" rtl="1">
              <a:lnSpc>
                <a:spcPct val="102000"/>
              </a:lnSpc>
            </a:pPr>
            <a:r>
              <a:rPr lang="en-US" sz="900" dirty="0">
                <a:solidFill>
                  <a:srgbClr val="000021"/>
                </a:solidFill>
                <a:latin typeface="Arial" pitchFamily="34" charset="0"/>
                <a:cs typeface="Arial" pitchFamily="34" charset="-120"/>
              </a:rPr>
              <a:t>הפער הממוצע מתייחס לשכר ברוטו והפקדות מעסיק</a:t>
            </a:r>
            <a:r>
              <a:rPr lang="he-IL" sz="900" dirty="0">
                <a:solidFill>
                  <a:srgbClr val="000021"/>
                </a:solidFill>
                <a:latin typeface="Arial" pitchFamily="34" charset="0"/>
                <a:cs typeface="Arial" pitchFamily="34" charset="-120"/>
              </a:rPr>
              <a:t> </a:t>
            </a:r>
          </a:p>
          <a:p>
            <a:pPr algn="r" rtl="1">
              <a:lnSpc>
                <a:spcPct val="102000"/>
              </a:lnSpc>
            </a:pPr>
            <a:r>
              <a:rPr lang="en-US" sz="900" dirty="0">
                <a:solidFill>
                  <a:srgbClr val="000021"/>
                </a:solidFill>
                <a:latin typeface="Arial" pitchFamily="34" charset="0"/>
                <a:cs typeface="Arial" pitchFamily="34" charset="-120"/>
              </a:rPr>
              <a:t>מספר הנשים והגברים המועסקים בחברה במשרה חלקית הינו נמוך ולכן אינם מוצגים בנפרד</a:t>
            </a:r>
            <a:r>
              <a:rPr lang="he-IL" sz="900" dirty="0">
                <a:solidFill>
                  <a:srgbClr val="000021"/>
                </a:solidFill>
                <a:latin typeface="Arial" pitchFamily="34" charset="0"/>
                <a:cs typeface="Arial" pitchFamily="34" charset="-120"/>
              </a:rPr>
              <a:t>. </a:t>
            </a:r>
            <a:r>
              <a:rPr lang="en-US" sz="900" dirty="0">
                <a:solidFill>
                  <a:srgbClr val="000021"/>
                </a:solidFill>
                <a:latin typeface="Arial" pitchFamily="34" charset="0"/>
                <a:cs typeface="Arial" pitchFamily="34" charset="-120"/>
              </a:rPr>
              <a:t>ההתייחסות לעובדים אלה בדו”ח הינה בנרמול נתוניהם להיקף משרה מלאה</a:t>
            </a:r>
            <a:r>
              <a:rPr lang="he-IL" sz="900" dirty="0">
                <a:solidFill>
                  <a:srgbClr val="000021"/>
                </a:solidFill>
                <a:latin typeface="Arial" pitchFamily="34" charset="0"/>
                <a:cs typeface="Arial" pitchFamily="34" charset="-120"/>
              </a:rPr>
              <a:t> </a:t>
            </a:r>
          </a:p>
          <a:p>
            <a:pPr algn="r" rtl="1">
              <a:lnSpc>
                <a:spcPct val="102000"/>
              </a:lnSpc>
            </a:pPr>
            <a:r>
              <a:rPr lang="en-US" sz="900" dirty="0">
                <a:solidFill>
                  <a:srgbClr val="000021"/>
                </a:solidFill>
                <a:latin typeface="Arial" pitchFamily="34" charset="0"/>
                <a:cs typeface="Arial" pitchFamily="34" charset="-120"/>
              </a:rPr>
              <a:t>אין בחברה עובדים אשר משולמת להם השלמה לשכר מינימום</a:t>
            </a:r>
            <a:endParaRPr lang="he-IL" sz="900" dirty="0">
              <a:solidFill>
                <a:srgbClr val="000021"/>
              </a:solidFill>
              <a:latin typeface="Arial" pitchFamily="34" charset="0"/>
              <a:cs typeface="Arial" pitchFamily="34" charset="-120"/>
            </a:endParaRPr>
          </a:p>
          <a:p>
            <a:pPr algn="r" rtl="1">
              <a:lnSpc>
                <a:spcPct val="102000"/>
              </a:lnSpc>
            </a:pPr>
            <a:r>
              <a:rPr lang="he-IL" sz="900" dirty="0">
                <a:solidFill>
                  <a:srgbClr val="000021"/>
                </a:solidFill>
                <a:latin typeface="Arial" pitchFamily="34" charset="0"/>
                <a:cs typeface="Arial" pitchFamily="34" charset="-120"/>
              </a:rPr>
              <a:t>ב</a:t>
            </a:r>
            <a:r>
              <a:rPr lang="en-US" sz="900" dirty="0">
                <a:solidFill>
                  <a:srgbClr val="000021"/>
                </a:solidFill>
                <a:latin typeface="Arial" pitchFamily="34" charset="0"/>
                <a:cs typeface="Arial" pitchFamily="34" charset="-120"/>
              </a:rPr>
              <a:t>כדי למנוע פגיעה בפרטיות,</a:t>
            </a:r>
            <a:r>
              <a:rPr lang="he-IL" sz="900" dirty="0">
                <a:solidFill>
                  <a:srgbClr val="000021"/>
                </a:solidFill>
                <a:latin typeface="Arial" pitchFamily="34" charset="0"/>
                <a:cs typeface="Arial" pitchFamily="34" charset="-120"/>
              </a:rPr>
              <a:t> לא </a:t>
            </a:r>
            <a:r>
              <a:rPr lang="en-US" sz="900" dirty="0">
                <a:solidFill>
                  <a:srgbClr val="000021"/>
                </a:solidFill>
                <a:latin typeface="Arial" pitchFamily="34" charset="0"/>
                <a:cs typeface="Arial" pitchFamily="34" charset="-120"/>
              </a:rPr>
              <a:t>נכללו בדו”ח קבוצות בהן מספר קטן של עובדים/ות</a:t>
            </a:r>
            <a:br>
              <a:rPr lang="en-US" sz="900" dirty="0">
                <a:solidFill>
                  <a:srgbClr val="000021"/>
                </a:solidFill>
                <a:latin typeface="Arial" pitchFamily="34" charset="0"/>
                <a:cs typeface="Arial" pitchFamily="34" charset="-120"/>
              </a:rPr>
            </a:br>
            <a:endParaRPr lang="en-US" sz="900" dirty="0">
              <a:solidFill>
                <a:srgbClr val="000021"/>
              </a:solidFill>
              <a:latin typeface="Arial" pitchFamily="34" charset="0"/>
              <a:cs typeface="Arial" pitchFamily="34" charset="-120"/>
            </a:endParaRPr>
          </a:p>
        </p:txBody>
      </p:sp>
      <p:sp>
        <p:nvSpPr>
          <p:cNvPr id="25" name="Rectangle 24">
            <a:extLst>
              <a:ext uri="{FF2B5EF4-FFF2-40B4-BE49-F238E27FC236}">
                <a16:creationId xmlns:a16="http://schemas.microsoft.com/office/drawing/2014/main" id="{A9064749-75DB-C401-8048-84B41439F7E8}"/>
              </a:ext>
            </a:extLst>
          </p:cNvPr>
          <p:cNvSpPr/>
          <p:nvPr/>
        </p:nvSpPr>
        <p:spPr>
          <a:xfrm>
            <a:off x="1" y="0"/>
            <a:ext cx="12192000" cy="6858000"/>
          </a:xfrm>
          <a:prstGeom prst="rect">
            <a:avLst/>
          </a:prstGeom>
          <a:noFill/>
          <a:ln w="158750">
            <a:solidFill>
              <a:srgbClr val="00002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Shape 16">
            <a:extLst>
              <a:ext uri="{FF2B5EF4-FFF2-40B4-BE49-F238E27FC236}">
                <a16:creationId xmlns:a16="http://schemas.microsoft.com/office/drawing/2014/main" id="{07A8530A-CFB2-9BC5-1F71-C699CC5416EE}"/>
              </a:ext>
            </a:extLst>
          </p:cNvPr>
          <p:cNvSpPr/>
          <p:nvPr/>
        </p:nvSpPr>
        <p:spPr>
          <a:xfrm>
            <a:off x="11670484" y="6455664"/>
            <a:ext cx="105151" cy="100583"/>
          </a:xfrm>
          <a:prstGeom prst="ellipse">
            <a:avLst/>
          </a:prstGeom>
          <a:solidFill>
            <a:srgbClr val="F887CC"/>
          </a:solidFill>
          <a:ln/>
        </p:spPr>
        <p:txBody>
          <a:bodyPr/>
          <a:lstStyle/>
          <a:p>
            <a:endParaRPr lang="en-US" sz="900" dirty="0"/>
          </a:p>
        </p:txBody>
      </p:sp>
      <p:sp>
        <p:nvSpPr>
          <p:cNvPr id="30" name="Shape 16">
            <a:extLst>
              <a:ext uri="{FF2B5EF4-FFF2-40B4-BE49-F238E27FC236}">
                <a16:creationId xmlns:a16="http://schemas.microsoft.com/office/drawing/2014/main" id="{88F83B25-62E7-996C-D054-89CCA227D155}"/>
              </a:ext>
            </a:extLst>
          </p:cNvPr>
          <p:cNvSpPr/>
          <p:nvPr/>
        </p:nvSpPr>
        <p:spPr>
          <a:xfrm>
            <a:off x="11670487" y="6022582"/>
            <a:ext cx="105151" cy="100583"/>
          </a:xfrm>
          <a:prstGeom prst="ellipse">
            <a:avLst/>
          </a:prstGeom>
          <a:solidFill>
            <a:srgbClr val="F887CC"/>
          </a:solidFill>
          <a:ln/>
        </p:spPr>
        <p:txBody>
          <a:bodyPr/>
          <a:lstStyle/>
          <a:p>
            <a:endParaRPr lang="en-US" sz="900" dirty="0"/>
          </a:p>
        </p:txBody>
      </p:sp>
      <p:sp>
        <p:nvSpPr>
          <p:cNvPr id="31" name="Shape 16">
            <a:extLst>
              <a:ext uri="{FF2B5EF4-FFF2-40B4-BE49-F238E27FC236}">
                <a16:creationId xmlns:a16="http://schemas.microsoft.com/office/drawing/2014/main" id="{779F093D-AEDE-0A56-DC67-81A466B6DBD8}"/>
              </a:ext>
            </a:extLst>
          </p:cNvPr>
          <p:cNvSpPr/>
          <p:nvPr/>
        </p:nvSpPr>
        <p:spPr>
          <a:xfrm>
            <a:off x="11670483" y="6172198"/>
            <a:ext cx="105151" cy="100583"/>
          </a:xfrm>
          <a:prstGeom prst="ellipse">
            <a:avLst/>
          </a:prstGeom>
          <a:solidFill>
            <a:srgbClr val="F887CC"/>
          </a:solidFill>
          <a:ln/>
        </p:spPr>
        <p:txBody>
          <a:bodyPr/>
          <a:lstStyle/>
          <a:p>
            <a:endParaRPr lang="en-US" sz="900" dirty="0"/>
          </a:p>
        </p:txBody>
      </p:sp>
      <p:sp>
        <p:nvSpPr>
          <p:cNvPr id="32" name="Shape 16">
            <a:extLst>
              <a:ext uri="{FF2B5EF4-FFF2-40B4-BE49-F238E27FC236}">
                <a16:creationId xmlns:a16="http://schemas.microsoft.com/office/drawing/2014/main" id="{990409A7-F308-4C4E-9E5D-B621FA46821C}"/>
              </a:ext>
            </a:extLst>
          </p:cNvPr>
          <p:cNvSpPr/>
          <p:nvPr/>
        </p:nvSpPr>
        <p:spPr>
          <a:xfrm>
            <a:off x="11670485" y="6306048"/>
            <a:ext cx="105151" cy="100583"/>
          </a:xfrm>
          <a:prstGeom prst="ellipse">
            <a:avLst/>
          </a:prstGeom>
          <a:solidFill>
            <a:srgbClr val="F887CC"/>
          </a:solidFill>
          <a:ln/>
        </p:spPr>
        <p:txBody>
          <a:bodyPr/>
          <a:lstStyle/>
          <a:p>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19"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44B981D6-85C2-4739-8193-F741BE5D3E2C}">
  <we:reference id="WA200010725" version="1.0.0.1" store="Omex" storeType="OMEX"/>
  <we:alternateReferences>
    <we:reference id="WA200010725" version="1.0.0.1" store="WA200010725" storeType="OMEX"/>
  </we:alternateReferences>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5453</TotalTime>
  <Words>474</Words>
  <Application>Microsoft Office PowerPoint</Application>
  <PresentationFormat>Widescreen</PresentationFormat>
  <Paragraphs>132</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Sagit Kimhi</cp:lastModifiedBy>
  <cp:revision>2</cp:revision>
  <dcterms:created xsi:type="dcterms:W3CDTF">2026-06-11T10:31:19Z</dcterms:created>
  <dcterms:modified xsi:type="dcterms:W3CDTF">2026-06-15T06:46:49Z</dcterms:modified>
</cp:coreProperties>
</file>